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7" r:id="rId2"/>
    <p:sldId id="256" r:id="rId3"/>
    <p:sldId id="258" r:id="rId4"/>
    <p:sldId id="260" r:id="rId5"/>
    <p:sldId id="283" r:id="rId6"/>
    <p:sldId id="289" r:id="rId7"/>
    <p:sldId id="288" r:id="rId8"/>
    <p:sldId id="284" r:id="rId9"/>
    <p:sldId id="262" r:id="rId10"/>
    <p:sldId id="261" r:id="rId11"/>
    <p:sldId id="269" r:id="rId12"/>
    <p:sldId id="277" r:id="rId13"/>
    <p:sldId id="287" r:id="rId14"/>
    <p:sldId id="275" r:id="rId15"/>
    <p:sldId id="293" r:id="rId16"/>
    <p:sldId id="278" r:id="rId17"/>
    <p:sldId id="279" r:id="rId18"/>
    <p:sldId id="273" r:id="rId19"/>
    <p:sldId id="286" r:id="rId20"/>
    <p:sldId id="290" r:id="rId21"/>
    <p:sldId id="291" r:id="rId22"/>
    <p:sldId id="264" r:id="rId23"/>
    <p:sldId id="285" r:id="rId24"/>
    <p:sldId id="292" r:id="rId25"/>
    <p:sldId id="294" r:id="rId26"/>
    <p:sldId id="280" r:id="rId27"/>
    <p:sldId id="274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56">
          <p15:clr>
            <a:srgbClr val="A4A3A4"/>
          </p15:clr>
        </p15:guide>
        <p15:guide id="2" pos="470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BB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54"/>
    <p:restoredTop sz="94674"/>
  </p:normalViewPr>
  <p:slideViewPr>
    <p:cSldViewPr snapToGrid="0" snapToObjects="1" showGuides="1">
      <p:cViewPr varScale="1">
        <p:scale>
          <a:sx n="124" d="100"/>
          <a:sy n="124" d="100"/>
        </p:scale>
        <p:origin x="624" y="168"/>
      </p:cViewPr>
      <p:guideLst>
        <p:guide orient="horz" pos="3756"/>
        <p:guide pos="47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7B78BC-A57D-E241-AB1C-ED61FB23CA9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81CFB-ACED-8840-8630-1BBA8A6E13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929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81CFB-ACED-8840-8630-1BBA8A6E13F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3079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81CFB-ACED-8840-8630-1BBA8A6E13F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3733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C81CFB-ACED-8840-8630-1BBA8A6E13F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1014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522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951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320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45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8567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11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887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180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163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47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211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62D5A9-59BD-F349-A261-1C2F84EFD85A}" type="datetimeFigureOut">
              <a:rPr lang="en-US" smtClean="0"/>
              <a:t>5/24/18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B70CE-973D-CC47-988C-27388D3898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1712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asp.schoolmessenger.com/issaquah/quicktip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wastatepta.org/wspta-needs-members-advocate-pta-priorities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tif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023395"/>
          </a:xfrm>
          <a:prstGeom prst="rect">
            <a:avLst/>
          </a:prstGeom>
          <a:gradFill flip="none" rotWithShape="1">
            <a:gsLst>
              <a:gs pos="19000">
                <a:schemeClr val="tx2">
                  <a:lumMod val="60000"/>
                  <a:lumOff val="4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2000">
                <a:schemeClr val="bg1">
                  <a:alpha val="65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113298"/>
            <a:ext cx="9144000" cy="1744702"/>
          </a:xfrm>
          <a:prstGeom prst="rect">
            <a:avLst/>
          </a:prstGeom>
          <a:gradFill flip="none" rotWithShape="1">
            <a:gsLst>
              <a:gs pos="7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CMS PTSA Logo B&amp;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48" y="5837953"/>
            <a:ext cx="1883664" cy="6949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8" y="364580"/>
            <a:ext cx="1208410" cy="11594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0341" y="1680642"/>
            <a:ext cx="739768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Garamond"/>
                <a:cs typeface="Garamond"/>
              </a:rPr>
              <a:t>Pacific Cascade MS PTSA</a:t>
            </a:r>
          </a:p>
          <a:p>
            <a:pPr algn="ctr"/>
            <a:r>
              <a:rPr lang="en-US" sz="4800" dirty="0">
                <a:latin typeface="Garamond"/>
                <a:cs typeface="Garamond"/>
              </a:rPr>
              <a:t>Membership Meeting</a:t>
            </a:r>
          </a:p>
          <a:p>
            <a:pPr algn="ctr"/>
            <a:endParaRPr lang="en-US" sz="3600" dirty="0">
              <a:latin typeface="Garamond"/>
              <a:cs typeface="Garamond"/>
            </a:endParaRPr>
          </a:p>
          <a:p>
            <a:pPr algn="ctr"/>
            <a:r>
              <a:rPr lang="en-US" sz="3600" dirty="0">
                <a:latin typeface="Garamond"/>
                <a:cs typeface="Garamond"/>
              </a:rPr>
              <a:t>March 15, 2018</a:t>
            </a:r>
          </a:p>
        </p:txBody>
      </p:sp>
    </p:spTree>
    <p:extLst>
      <p:ext uri="{BB962C8B-B14F-4D97-AF65-F5344CB8AC3E}">
        <p14:creationId xmlns:p14="http://schemas.microsoft.com/office/powerpoint/2010/main" val="1504646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Agenda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Secretary’s Report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School Leadership Report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Officers’ and Directors’ Reports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Awards Presentation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Election of 2018-2019 Officers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Approval of Spring Enrichment Grants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endParaRPr lang="en-US" sz="32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593853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Secretary’s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1823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Approval of minutes from January 18, 2018, membership meeting</a:t>
            </a:r>
          </a:p>
        </p:txBody>
      </p:sp>
    </p:spTree>
    <p:extLst>
      <p:ext uri="{BB962C8B-B14F-4D97-AF65-F5344CB8AC3E}">
        <p14:creationId xmlns:p14="http://schemas.microsoft.com/office/powerpoint/2010/main" val="4086785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62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School Leadership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Garamond"/>
                <a:cs typeface="Garamond"/>
              </a:rPr>
              <a:t>Report from Principal Dana Bailey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86B556-F178-A843-8CBE-8DDD8442FA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050" y="2898740"/>
            <a:ext cx="3263900" cy="2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860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pic>
        <p:nvPicPr>
          <p:cNvPr id="9" name="Picture 8" descr="VIS THANKS 2018-01.png">
            <a:extLst>
              <a:ext uri="{FF2B5EF4-FFF2-40B4-BE49-F238E27FC236}">
                <a16:creationId xmlns:a16="http://schemas.microsoft.com/office/drawing/2014/main" id="{7BD06B2B-0630-3A43-9A4E-A8E58B528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652" y="1465227"/>
            <a:ext cx="3826371" cy="382637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14FD6B4-6BB8-A641-9D8F-5916E1FB9F1E}"/>
              </a:ext>
            </a:extLst>
          </p:cNvPr>
          <p:cNvSpPr txBox="1"/>
          <p:nvPr/>
        </p:nvSpPr>
        <p:spPr>
          <a:xfrm>
            <a:off x="652234" y="5722704"/>
            <a:ext cx="786884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0000"/>
                </a:solidFill>
              </a:rPr>
              <a:t>February 13</a:t>
            </a:r>
            <a:r>
              <a:rPr lang="en-US" sz="1600" b="1" baseline="30000" dirty="0">
                <a:solidFill>
                  <a:srgbClr val="FF0000"/>
                </a:solidFill>
              </a:rPr>
              <a:t>th</a:t>
            </a:r>
            <a:r>
              <a:rPr lang="en-US" sz="1600" b="1" dirty="0">
                <a:solidFill>
                  <a:srgbClr val="FF0000"/>
                </a:solidFill>
              </a:rPr>
              <a:t> Election Results Certified Friday, February 23, 2018</a:t>
            </a:r>
          </a:p>
          <a:p>
            <a:pPr algn="ctr"/>
            <a:r>
              <a:rPr lang="en-US" sz="1400" dirty="0"/>
              <a:t>EP&amp;O Levy – Yes 51.27%		Capital Levy – Yes 54.15%         Bus Levy – Yes 57.31%   </a:t>
            </a:r>
          </a:p>
        </p:txBody>
      </p:sp>
    </p:spTree>
    <p:extLst>
      <p:ext uri="{BB962C8B-B14F-4D97-AF65-F5344CB8AC3E}">
        <p14:creationId xmlns:p14="http://schemas.microsoft.com/office/powerpoint/2010/main" val="1739515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848585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dirty="0">
                <a:latin typeface="Garamond"/>
                <a:cs typeface="Garamond"/>
              </a:rPr>
              <a:t>Issaquah Council Updates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ISD is excited to spend the levy $$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School Safety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Students are the </a:t>
            </a:r>
            <a:r>
              <a:rPr lang="en-US" sz="2800" u="sng" dirty="0">
                <a:latin typeface="Garamond"/>
                <a:cs typeface="Garamond"/>
              </a:rPr>
              <a:t>BEST</a:t>
            </a:r>
            <a:r>
              <a:rPr lang="en-US" sz="2800" dirty="0">
                <a:latin typeface="Garamond"/>
                <a:cs typeface="Garamond"/>
              </a:rPr>
              <a:t> source of information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Quick Tip </a:t>
            </a:r>
          </a:p>
          <a:p>
            <a:pPr marL="1097280" lvl="1">
              <a:spcAft>
                <a:spcPts val="600"/>
              </a:spcAft>
            </a:pPr>
            <a:r>
              <a:rPr lang="en-US" sz="2400" dirty="0">
                <a:latin typeface="Garamond"/>
                <a:cs typeface="Garamond"/>
              </a:rPr>
              <a:t>A support system that allows students to communicate with school administrators anonymously 24/7. Tips are sent using a form available online at: </a:t>
            </a:r>
            <a:r>
              <a:rPr lang="en-US" sz="2400" dirty="0">
                <a:latin typeface="Garamond"/>
                <a:cs typeface="Garamond"/>
                <a:hlinkClick r:id="rId3"/>
              </a:rPr>
              <a:t>https://asp.schoolmessenger.com/issaquah/quicktip/</a:t>
            </a:r>
            <a:r>
              <a:rPr lang="en-US" sz="2400" dirty="0">
                <a:latin typeface="Garamond"/>
                <a:cs typeface="Garamond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295409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Presidents’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848585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Garamond"/>
                <a:cs typeface="Garamond"/>
              </a:rPr>
              <a:t>Celebration of Culture Night was fantastic! Thank  you to chairs </a:t>
            </a:r>
            <a:r>
              <a:rPr lang="en-US" sz="3200" dirty="0" err="1">
                <a:latin typeface="Garamond"/>
                <a:cs typeface="Garamond"/>
              </a:rPr>
              <a:t>Kekoa</a:t>
            </a:r>
            <a:r>
              <a:rPr lang="en-US" sz="3200" dirty="0">
                <a:latin typeface="Garamond"/>
                <a:cs typeface="Garamond"/>
              </a:rPr>
              <a:t> &amp; Lynette </a:t>
            </a:r>
            <a:r>
              <a:rPr lang="en-US" sz="3200" dirty="0" err="1">
                <a:latin typeface="Garamond"/>
                <a:cs typeface="Garamond"/>
              </a:rPr>
              <a:t>Lwin</a:t>
            </a:r>
            <a:r>
              <a:rPr lang="en-US" sz="3200" dirty="0">
                <a:latin typeface="Garamond"/>
                <a:cs typeface="Garamond"/>
              </a:rPr>
              <a:t>! </a:t>
            </a:r>
          </a:p>
          <a:p>
            <a:pPr marL="571500" indent="-571500">
              <a:spcAft>
                <a:spcPts val="12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WSPTA Standards of Excellence Award application submitted on March 1, 2018</a:t>
            </a:r>
          </a:p>
          <a:p>
            <a:pPr marL="571500" indent="-571500">
              <a:spcAft>
                <a:spcPts val="600"/>
              </a:spcAft>
              <a:buFont typeface="Arial"/>
              <a:buChar char="•"/>
            </a:pPr>
            <a:r>
              <a:rPr lang="en-US" sz="3200" dirty="0">
                <a:latin typeface="Garamond"/>
                <a:cs typeface="Garamond"/>
              </a:rPr>
              <a:t>PTSA will host tables at the Nourish Every Mind Events – join us!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Luncheon </a:t>
            </a:r>
            <a:r>
              <a:rPr lang="mr-IN" sz="2800" dirty="0">
                <a:latin typeface="Garamond"/>
                <a:cs typeface="Garamond"/>
              </a:rPr>
              <a:t>–</a:t>
            </a:r>
            <a:r>
              <a:rPr lang="en-US" sz="2800" dirty="0">
                <a:latin typeface="Garamond"/>
                <a:cs typeface="Garamond"/>
              </a:rPr>
              <a:t> May 10, 2018</a:t>
            </a:r>
          </a:p>
          <a:p>
            <a:pPr marL="1028700" lvl="1" indent="-571500">
              <a:spcAft>
                <a:spcPts val="600"/>
              </a:spcAft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Breakfast – May 22, 2018</a:t>
            </a:r>
          </a:p>
        </p:txBody>
      </p:sp>
    </p:spTree>
    <p:extLst>
      <p:ext uri="{BB962C8B-B14F-4D97-AF65-F5344CB8AC3E}">
        <p14:creationId xmlns:p14="http://schemas.microsoft.com/office/powerpoint/2010/main" val="1851107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Treasurer’s Report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5" y="1562100"/>
            <a:ext cx="786997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Garamond"/>
                <a:cs typeface="Garamond"/>
              </a:rPr>
              <a:t>January/February Highlights: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All income and expenses as expected and within budget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Income is from Corporate Matching and Amazon ~ $900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Bank statements have been opened and reviewed by a non-signer on the account</a:t>
            </a:r>
          </a:p>
          <a:p>
            <a:pPr marL="342900" indent="-342900">
              <a:buFont typeface="Arial"/>
              <a:buChar char="•"/>
            </a:pPr>
            <a:r>
              <a:rPr lang="en-US" sz="2800" dirty="0">
                <a:latin typeface="Garamond"/>
                <a:cs typeface="Garamond"/>
              </a:rPr>
              <a:t>No claims filed against insurance in January or February</a:t>
            </a:r>
            <a:endParaRPr lang="en-US" sz="3600" dirty="0">
              <a:latin typeface="Garamond"/>
              <a:cs typeface="Garamond"/>
            </a:endParaRPr>
          </a:p>
          <a:p>
            <a:pPr marL="342900" indent="-342900">
              <a:buFont typeface="Arial"/>
              <a:buChar char="•"/>
            </a:pPr>
            <a:endParaRPr lang="en-US" sz="28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986874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Membership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Member Enrollment – CY 753 / PY 839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Membership Percentage – 77% (976 students)</a:t>
            </a:r>
          </a:p>
          <a:p>
            <a:pPr marL="571500" indent="-571500">
              <a:buFont typeface="Arial"/>
              <a:buChar char="•"/>
            </a:pPr>
            <a:r>
              <a:rPr lang="en-US" sz="3600" dirty="0">
                <a:latin typeface="Garamond"/>
                <a:cs typeface="Garamond"/>
              </a:rPr>
              <a:t>3 members added in January and February</a:t>
            </a:r>
          </a:p>
        </p:txBody>
      </p:sp>
    </p:spTree>
    <p:extLst>
      <p:ext uri="{BB962C8B-B14F-4D97-AF65-F5344CB8AC3E}">
        <p14:creationId xmlns:p14="http://schemas.microsoft.com/office/powerpoint/2010/main" val="31347690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Events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Garamond"/>
                <a:cs typeface="Garamond"/>
              </a:rPr>
              <a:t>Celebration of Culture </a:t>
            </a:r>
          </a:p>
          <a:p>
            <a:r>
              <a:rPr lang="en-US" sz="3600" b="1" dirty="0">
                <a:latin typeface="Garamond"/>
                <a:cs typeface="Garamond"/>
              </a:rPr>
              <a:t>Night</a:t>
            </a:r>
          </a:p>
          <a:p>
            <a:r>
              <a:rPr lang="en-US" sz="2400" b="1" dirty="0">
                <a:latin typeface="Garamond"/>
                <a:cs typeface="Garamond"/>
              </a:rPr>
              <a:t>March 8, 2018</a:t>
            </a:r>
          </a:p>
          <a:p>
            <a:endParaRPr lang="en-US" sz="2400" b="1" dirty="0">
              <a:latin typeface="Garamond"/>
              <a:cs typeface="Garamond"/>
            </a:endParaRPr>
          </a:p>
          <a:p>
            <a:endParaRPr lang="en-US" sz="1200" b="1" dirty="0">
              <a:latin typeface="Garamond"/>
              <a:cs typeface="Garamond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Garamond"/>
                <a:cs typeface="Garamond"/>
              </a:rPr>
              <a:t>200+ attendees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Garamond"/>
                <a:cs typeface="Garamond"/>
              </a:rPr>
              <a:t>Booths showcasing 15 countries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dirty="0">
                <a:latin typeface="Garamond"/>
                <a:cs typeface="Garamond"/>
              </a:rPr>
              <a:t>Performances on stage included: Chinese Lion Dance, Hula, Russian, Bollywood, and PCMS Choir &amp; Orchestra!</a:t>
            </a:r>
            <a:endParaRPr lang="en-US" sz="2400" b="1" dirty="0">
              <a:latin typeface="Garamond"/>
              <a:cs typeface="Garamond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6D4312-8EE0-CD4F-9D4E-D1C1F374E0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497" y="1562100"/>
            <a:ext cx="3394497" cy="2545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308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Programs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5" y="1562100"/>
            <a:ext cx="826135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3600" b="1" dirty="0">
                <a:latin typeface="Garamond"/>
                <a:cs typeface="Garamond"/>
              </a:rPr>
              <a:t>Reflections</a:t>
            </a:r>
          </a:p>
          <a:p>
            <a:pPr marL="571500" indent="-571500">
              <a:spcBef>
                <a:spcPts val="600"/>
              </a:spcBef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State-level Reflections Art Competition: Katherine Farr received an Award of Merit (Dance Choreography) for her original dance “Try”</a:t>
            </a:r>
          </a:p>
          <a:p>
            <a:pPr marL="571500" indent="-571500">
              <a:spcBef>
                <a:spcPts val="600"/>
              </a:spcBef>
              <a:buFont typeface="Arial"/>
              <a:buChar char="•"/>
            </a:pPr>
            <a:endParaRPr lang="en-US" sz="2800" dirty="0">
              <a:latin typeface="Garamond"/>
              <a:cs typeface="Garamond"/>
            </a:endParaRPr>
          </a:p>
          <a:p>
            <a:pPr marL="571500" indent="-571500">
              <a:spcBef>
                <a:spcPts val="600"/>
              </a:spcBef>
              <a:buFont typeface="Arial"/>
              <a:buChar char="•"/>
            </a:pPr>
            <a:endParaRPr lang="en-US" sz="2800" dirty="0">
              <a:latin typeface="Garamond"/>
              <a:cs typeface="Garamond"/>
            </a:endParaRPr>
          </a:p>
          <a:p>
            <a:pPr marL="571500" indent="-571500">
              <a:spcBef>
                <a:spcPts val="600"/>
              </a:spcBef>
              <a:buFont typeface="Arial"/>
              <a:buChar char="•"/>
            </a:pPr>
            <a:endParaRPr lang="en-US" sz="2800" dirty="0">
              <a:latin typeface="Garamond"/>
              <a:cs typeface="Garamond"/>
            </a:endParaRPr>
          </a:p>
          <a:p>
            <a:pPr marL="571500" indent="-571500">
              <a:spcBef>
                <a:spcPts val="600"/>
              </a:spcBef>
              <a:buFont typeface="Arial"/>
              <a:buChar char="•"/>
            </a:pPr>
            <a:endParaRPr lang="en-US" sz="2800" dirty="0">
              <a:latin typeface="Garamond"/>
              <a:cs typeface="Garamond"/>
            </a:endParaRPr>
          </a:p>
          <a:p>
            <a:pPr marL="571500" indent="-571500">
              <a:spcBef>
                <a:spcPts val="600"/>
              </a:spcBef>
              <a:buFont typeface="Arial"/>
              <a:buChar char="•"/>
            </a:pPr>
            <a:endParaRPr lang="en-US" sz="2400" dirty="0">
              <a:latin typeface="Garamond"/>
              <a:cs typeface="Garamond"/>
            </a:endParaRPr>
          </a:p>
          <a:p>
            <a:pPr marL="571500" indent="-571500">
              <a:spcBef>
                <a:spcPts val="600"/>
              </a:spcBef>
              <a:buFont typeface="Arial"/>
              <a:buChar char="•"/>
            </a:pPr>
            <a:r>
              <a:rPr lang="en-US" sz="2400" dirty="0">
                <a:latin typeface="Garamond"/>
                <a:cs typeface="Garamond"/>
              </a:rPr>
              <a:t>2018-2019 Theme: “Heroes Around Me”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155DC8B-4650-A341-81B3-8A0510236A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596" y="3501704"/>
            <a:ext cx="3924300" cy="21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832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ASB/Lynx Life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dirty="0">
                <a:latin typeface="Garamond"/>
                <a:cs typeface="Garamond"/>
              </a:rPr>
              <a:t>PTSA provided major support for ASB activities in January and February!</a:t>
            </a:r>
          </a:p>
          <a:p>
            <a:r>
              <a:rPr lang="en-US" sz="1400" dirty="0">
                <a:latin typeface="Garamond"/>
                <a:cs typeface="Garamond"/>
              </a:rPr>
              <a:t> </a:t>
            </a:r>
          </a:p>
          <a:p>
            <a:pPr lvl="1"/>
            <a:r>
              <a:rPr lang="en-US" b="1" dirty="0">
                <a:latin typeface="Garamond"/>
                <a:cs typeface="Garamond"/>
              </a:rPr>
              <a:t>2</a:t>
            </a:r>
            <a:r>
              <a:rPr lang="en-US" b="1" baseline="30000" dirty="0">
                <a:latin typeface="Garamond"/>
                <a:cs typeface="Garamond"/>
              </a:rPr>
              <a:t>nd</a:t>
            </a:r>
            <a:r>
              <a:rPr lang="en-US" b="1" dirty="0">
                <a:latin typeface="Garamond"/>
                <a:cs typeface="Garamond"/>
              </a:rPr>
              <a:t> Annual Clash of Cans Food Drive – Jan. 23, 25, and 30 </a:t>
            </a:r>
          </a:p>
          <a:p>
            <a:pPr lvl="1"/>
            <a:r>
              <a:rPr lang="en-US" b="1" dirty="0">
                <a:latin typeface="Garamond"/>
                <a:cs typeface="Garamond"/>
              </a:rPr>
              <a:t>&amp; Feb. 1 and 5</a:t>
            </a:r>
            <a:endParaRPr lang="en-US" dirty="0">
              <a:latin typeface="Garamond"/>
              <a:cs typeface="Garamond"/>
            </a:endParaRPr>
          </a:p>
          <a:p>
            <a:pPr lvl="1"/>
            <a:r>
              <a:rPr lang="en-US" dirty="0">
                <a:latin typeface="Garamond"/>
                <a:cs typeface="Garamond"/>
              </a:rPr>
              <a:t>21 Volunteers, 21 hours</a:t>
            </a:r>
          </a:p>
          <a:p>
            <a:pPr lvl="1"/>
            <a:r>
              <a:rPr lang="en-US" i="1" dirty="0">
                <a:latin typeface="Garamond"/>
                <a:cs typeface="Garamond"/>
              </a:rPr>
              <a:t>Counted food donations received</a:t>
            </a:r>
          </a:p>
          <a:p>
            <a:pPr lvl="1"/>
            <a:r>
              <a:rPr lang="en-US" i="1" dirty="0">
                <a:latin typeface="Garamond"/>
                <a:cs typeface="Garamond"/>
              </a:rPr>
              <a:t>Special thanks to Tracy Drake and Sheila Barlow who showed up all five days to help!</a:t>
            </a:r>
            <a:endParaRPr lang="en-US" dirty="0">
              <a:latin typeface="Garamond"/>
              <a:cs typeface="Garamond"/>
            </a:endParaRPr>
          </a:p>
          <a:p>
            <a:pPr lvl="1"/>
            <a:r>
              <a:rPr lang="en-US" dirty="0">
                <a:latin typeface="Garamond"/>
                <a:cs typeface="Garamond"/>
              </a:rPr>
              <a:t>  </a:t>
            </a:r>
          </a:p>
          <a:p>
            <a:pPr lvl="1"/>
            <a:r>
              <a:rPr lang="en-US" b="1" dirty="0">
                <a:latin typeface="Garamond"/>
                <a:cs typeface="Garamond"/>
              </a:rPr>
              <a:t>Locker Cleanout – Feb. 15</a:t>
            </a:r>
            <a:endParaRPr lang="en-US" dirty="0">
              <a:latin typeface="Garamond"/>
              <a:cs typeface="Garamond"/>
            </a:endParaRPr>
          </a:p>
          <a:p>
            <a:pPr lvl="1"/>
            <a:r>
              <a:rPr lang="en-US" dirty="0">
                <a:latin typeface="Garamond"/>
                <a:cs typeface="Garamond"/>
              </a:rPr>
              <a:t>10 Volunteers, 4.5 hours</a:t>
            </a:r>
          </a:p>
          <a:p>
            <a:pPr lvl="1"/>
            <a:r>
              <a:rPr lang="en-US" i="1" dirty="0">
                <a:latin typeface="Garamond"/>
                <a:cs typeface="Garamond"/>
              </a:rPr>
              <a:t>Assisted with locker clean out before 2</a:t>
            </a:r>
            <a:r>
              <a:rPr lang="en-US" i="1" baseline="30000" dirty="0">
                <a:latin typeface="Garamond"/>
                <a:cs typeface="Garamond"/>
              </a:rPr>
              <a:t>nd</a:t>
            </a:r>
            <a:r>
              <a:rPr lang="en-US" i="1" dirty="0">
                <a:latin typeface="Garamond"/>
                <a:cs typeface="Garamond"/>
              </a:rPr>
              <a:t> Winter Break</a:t>
            </a:r>
            <a:endParaRPr lang="en-US" dirty="0">
              <a:latin typeface="Garamond"/>
              <a:cs typeface="Garamond"/>
            </a:endParaRPr>
          </a:p>
          <a:p>
            <a:r>
              <a:rPr lang="en-US" dirty="0">
                <a:latin typeface="Garamond"/>
                <a:cs typeface="Garamond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05851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ASB/Lynx Life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600" dirty="0">
                <a:latin typeface="Garamond"/>
                <a:cs typeface="Garamond"/>
              </a:rPr>
              <a:t>Upcoming opportunities:</a:t>
            </a:r>
          </a:p>
          <a:p>
            <a:r>
              <a:rPr lang="en-US" sz="1400" dirty="0">
                <a:latin typeface="Garamond"/>
                <a:cs typeface="Garamond"/>
              </a:rPr>
              <a:t> </a:t>
            </a:r>
          </a:p>
          <a:p>
            <a:r>
              <a:rPr lang="en-US" sz="2400" b="1" dirty="0">
                <a:latin typeface="Garamond"/>
                <a:cs typeface="Garamond"/>
              </a:rPr>
              <a:t>Staff Appreciation Week : May 7</a:t>
            </a:r>
            <a:r>
              <a:rPr lang="en-US" sz="2400" b="1" baseline="30000" dirty="0">
                <a:latin typeface="Garamond"/>
                <a:cs typeface="Garamond"/>
              </a:rPr>
              <a:t>th</a:t>
            </a:r>
            <a:r>
              <a:rPr lang="en-US" sz="2400" b="1" dirty="0">
                <a:latin typeface="Garamond"/>
                <a:cs typeface="Garamond"/>
              </a:rPr>
              <a:t> – 11</a:t>
            </a:r>
            <a:r>
              <a:rPr lang="en-US" sz="2400" b="1" baseline="30000" dirty="0">
                <a:latin typeface="Garamond"/>
                <a:cs typeface="Garamond"/>
              </a:rPr>
              <a:t>th</a:t>
            </a:r>
            <a:endParaRPr lang="en-US" sz="2400" b="1" dirty="0">
              <a:latin typeface="Garamond"/>
              <a:cs typeface="Garamond"/>
            </a:endParaRPr>
          </a:p>
          <a:p>
            <a:endParaRPr lang="en-US" dirty="0">
              <a:latin typeface="Garamond"/>
              <a:cs typeface="Garamond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aramond"/>
                <a:cs typeface="Garamond"/>
              </a:rPr>
              <a:t>We will provide breakfasts, lunches and treats to the staff during the week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aramond"/>
                <a:cs typeface="Garamond"/>
              </a:rPr>
              <a:t>We will be asking for food and gift card donations from families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Garamond"/>
                <a:cs typeface="Garamond"/>
              </a:rPr>
              <a:t> We will work with the Leadership Team and Ms. </a:t>
            </a:r>
            <a:r>
              <a:rPr lang="en-US" dirty="0" err="1">
                <a:latin typeface="Garamond"/>
                <a:cs typeface="Garamond"/>
              </a:rPr>
              <a:t>Butson</a:t>
            </a:r>
            <a:r>
              <a:rPr lang="en-US" dirty="0">
                <a:latin typeface="Garamond"/>
                <a:cs typeface="Garamond"/>
              </a:rPr>
              <a:t> on a theme</a:t>
            </a:r>
          </a:p>
        </p:txBody>
      </p:sp>
    </p:spTree>
    <p:extLst>
      <p:ext uri="{BB962C8B-B14F-4D97-AF65-F5344CB8AC3E}">
        <p14:creationId xmlns:p14="http://schemas.microsoft.com/office/powerpoint/2010/main" val="41902142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Advocacy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6040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Garamond" panose="02020404030301010803" pitchFamily="18" charset="0"/>
              </a:rPr>
              <a:t>Focus Day Recap</a:t>
            </a:r>
          </a:p>
          <a:p>
            <a:endParaRPr lang="en-US" sz="1050" b="1" dirty="0">
              <a:latin typeface="Garamond" panose="02020404030301010803" pitchFamily="18" charset="0"/>
            </a:endParaRPr>
          </a:p>
          <a:p>
            <a:pPr marL="285750" indent="-285750" defTabSz="228600">
              <a:buFont typeface="Arial" panose="020B0604020202020204" pitchFamily="34" charset="0"/>
              <a:buChar char="•"/>
            </a:pPr>
            <a:r>
              <a:rPr lang="en-US" dirty="0">
                <a:latin typeface="Garamond" panose="02020404030301010803" pitchFamily="18" charset="0"/>
              </a:rPr>
              <a:t>Four high school students, along</a:t>
            </a:r>
          </a:p>
          <a:p>
            <a:pPr indent="320040" defTabSz="228600"/>
            <a:r>
              <a:rPr lang="en-US" dirty="0">
                <a:latin typeface="Garamond" panose="02020404030301010803" pitchFamily="18" charset="0"/>
              </a:rPr>
              <a:t>with ISD Superintendent, School Board,</a:t>
            </a:r>
          </a:p>
          <a:p>
            <a:pPr indent="320040" defTabSz="228600"/>
            <a:r>
              <a:rPr lang="en-US" dirty="0">
                <a:latin typeface="Garamond" panose="02020404030301010803" pitchFamily="18" charset="0"/>
              </a:rPr>
              <a:t>and CFO, attended a joint Day on</a:t>
            </a:r>
          </a:p>
          <a:p>
            <a:pPr indent="320040" defTabSz="228600"/>
            <a:r>
              <a:rPr lang="en-US" dirty="0">
                <a:latin typeface="Garamond" panose="02020404030301010803" pitchFamily="18" charset="0"/>
              </a:rPr>
              <a:t>the Hill with PTSA and WSSDA/WASA/</a:t>
            </a:r>
          </a:p>
          <a:p>
            <a:pPr indent="320040" defTabSz="228600">
              <a:spcAft>
                <a:spcPts val="600"/>
              </a:spcAft>
            </a:pPr>
            <a:r>
              <a:rPr lang="en-US" dirty="0">
                <a:latin typeface="Garamond" panose="02020404030301010803" pitchFamily="18" charset="0"/>
              </a:rPr>
              <a:t>WASBO</a:t>
            </a:r>
          </a:p>
          <a:p>
            <a:pPr marL="285750" indent="-285750" defTabSz="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aramond" panose="02020404030301010803" pitchFamily="18" charset="0"/>
              </a:rPr>
              <a:t>We met with 12 legislators in all, and the students got to meet with the Governor, get a photo, and those who were eligible registered to vote.</a:t>
            </a:r>
          </a:p>
          <a:p>
            <a:pPr marL="285750" indent="-285750" defTabSz="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aramond" panose="02020404030301010803" pitchFamily="18" charset="0"/>
              </a:rPr>
              <a:t>WSPTA Priorities recap: Social Emotional Learning, Amply Funding Basic Education, Closing the Opportunity Gap, Standards for Para-Educators, and Breakfast After the Bell.  </a:t>
            </a:r>
          </a:p>
          <a:p>
            <a:pPr marL="285750" indent="-285750" defTabSz="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Garamond" panose="02020404030301010803" pitchFamily="18" charset="0"/>
              </a:rPr>
              <a:t>Breakfast after the Bell bill passed and was signed into law. There were a few fixes made to the </a:t>
            </a:r>
            <a:r>
              <a:rPr lang="en-US" i="1" dirty="0" err="1">
                <a:latin typeface="Garamond" panose="02020404030301010803" pitchFamily="18" charset="0"/>
              </a:rPr>
              <a:t>McCleary</a:t>
            </a:r>
            <a:r>
              <a:rPr lang="en-US" dirty="0">
                <a:latin typeface="Garamond" panose="02020404030301010803" pitchFamily="18" charset="0"/>
              </a:rPr>
              <a:t> bill from last year, including a very slight increase in Special Education funding, and on the rest - we are still working through the bills to see what was accomplished.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latin typeface="Garamond" panose="020204040303010108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1" dirty="0">
              <a:latin typeface="Garamond" panose="02020404030301010803" pitchFamily="18" charset="0"/>
            </a:endParaRPr>
          </a:p>
          <a:p>
            <a:endParaRPr lang="en-US" sz="1200" dirty="0">
              <a:latin typeface="Garamond"/>
              <a:cs typeface="Garamon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D0A599-630E-3549-853A-CEEAA76418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4869" y="1562100"/>
            <a:ext cx="3816660" cy="2146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49914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Advocacy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defTabSz="2286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  <a:latin typeface="Garamond"/>
                <a:cs typeface="Garamond"/>
              </a:rPr>
              <a:t>Got 2 minutes?</a:t>
            </a:r>
            <a:r>
              <a:rPr lang="en-US" sz="2800" dirty="0">
                <a:latin typeface="Garamond"/>
                <a:cs typeface="Garamond"/>
              </a:rPr>
              <a:t> Reply to a VOTER VOICE Action Alert. Sign up at: </a:t>
            </a:r>
            <a:r>
              <a:rPr lang="en-US" sz="2800" dirty="0">
                <a:latin typeface="Garamond"/>
                <a:cs typeface="Garamond"/>
                <a:hlinkClick r:id="rId4"/>
              </a:rPr>
              <a:t>https://www.wastatepta.org/wspta-needs-members-advocate-pta-priorities/</a:t>
            </a:r>
            <a:endParaRPr lang="en-US" sz="2800" dirty="0">
              <a:latin typeface="Garamond"/>
              <a:cs typeface="Garamond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  <a:latin typeface="Garamond"/>
                <a:cs typeface="Garamond"/>
              </a:rPr>
              <a:t>Got 5 minutes?</a:t>
            </a:r>
            <a:r>
              <a:rPr lang="en-US" sz="2800" dirty="0">
                <a:latin typeface="Garamond"/>
                <a:cs typeface="Garamond"/>
              </a:rPr>
              <a:t> Find names of the legislators who represent your school district and call the Legislative Hotline to leave them a message:  </a:t>
            </a:r>
            <a:r>
              <a:rPr lang="en-US" sz="2800" b="1" dirty="0">
                <a:latin typeface="Garamond"/>
                <a:cs typeface="Garamond"/>
              </a:rPr>
              <a:t>1-800-562-6000</a:t>
            </a: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C00000"/>
                </a:solidFill>
                <a:latin typeface="Garamond"/>
                <a:cs typeface="Garamond"/>
              </a:rPr>
              <a:t>Got 10 minutes?</a:t>
            </a:r>
            <a:r>
              <a:rPr lang="en-US" sz="2800" dirty="0">
                <a:latin typeface="Garamond"/>
                <a:cs typeface="Garamond"/>
              </a:rPr>
              <a:t> Download, print, and mail a postcard to your legislators.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Follow Washington State PTA on Facebook, and check the WSPTA Blog to get weekly updates on WSPTA priorities and bills</a:t>
            </a:r>
          </a:p>
          <a:p>
            <a:endParaRPr lang="en-US" sz="12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0989905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Parent Education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39773" y="1665700"/>
            <a:ext cx="7661203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>
                <a:latin typeface="Garamond"/>
                <a:cs typeface="Garamond"/>
              </a:rPr>
              <a:t>ParentWiser</a:t>
            </a:r>
            <a:r>
              <a:rPr lang="en-US" sz="2000" dirty="0">
                <a:latin typeface="Garamond"/>
                <a:cs typeface="Garamond"/>
              </a:rPr>
              <a:t> is a parenting lecture series comprised of local and nationally-known experts who are invited to share the latest information in effective parenting with parents of the Issaquah School District. </a:t>
            </a:r>
          </a:p>
          <a:p>
            <a:endParaRPr lang="en-US" sz="2000" dirty="0">
              <a:latin typeface="Garamond"/>
              <a:cs typeface="Garamond"/>
            </a:endParaRPr>
          </a:p>
          <a:p>
            <a:r>
              <a:rPr lang="en-US" sz="2000" dirty="0">
                <a:latin typeface="Garamond"/>
                <a:cs typeface="Garamond"/>
              </a:rPr>
              <a:t>Upcoming events include: 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Garamond"/>
                <a:cs typeface="Garamond"/>
              </a:rPr>
              <a:t>April 3 – </a:t>
            </a:r>
            <a:r>
              <a:rPr lang="en-US" sz="2000" i="1" dirty="0">
                <a:latin typeface="Garamond"/>
                <a:cs typeface="Garamond"/>
              </a:rPr>
              <a:t>The Mask You Live In,</a:t>
            </a:r>
            <a:r>
              <a:rPr lang="en-US" sz="2000" dirty="0">
                <a:latin typeface="Garamond"/>
                <a:cs typeface="Garamond"/>
              </a:rPr>
              <a:t> Film Documentary &amp; Discussion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Garamond"/>
                <a:cs typeface="Garamond"/>
              </a:rPr>
              <a:t>April 16 – </a:t>
            </a:r>
            <a:r>
              <a:rPr lang="en-US" sz="2000" i="1" dirty="0">
                <a:latin typeface="Garamond"/>
                <a:cs typeface="Garamond"/>
              </a:rPr>
              <a:t>Hidden in Plain Sight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Garamond"/>
                <a:cs typeface="Garamond"/>
              </a:rPr>
              <a:t>May 16</a:t>
            </a:r>
            <a:r>
              <a:rPr lang="en-US" sz="2000" baseline="30000" dirty="0">
                <a:latin typeface="Garamond"/>
                <a:cs typeface="Garamond"/>
              </a:rPr>
              <a:t>th</a:t>
            </a:r>
            <a:r>
              <a:rPr lang="en-US" sz="2000" dirty="0">
                <a:latin typeface="Garamond"/>
                <a:cs typeface="Garamond"/>
              </a:rPr>
              <a:t> – </a:t>
            </a:r>
            <a:r>
              <a:rPr lang="en-US" sz="2000" i="1" dirty="0">
                <a:latin typeface="Garamond"/>
                <a:cs typeface="Garamond"/>
              </a:rPr>
              <a:t>Peaceful Parent, Happy Kids</a:t>
            </a:r>
            <a:r>
              <a:rPr lang="en-US" sz="2000" dirty="0">
                <a:latin typeface="Garamond"/>
                <a:cs typeface="Garamond"/>
              </a:rPr>
              <a:t>, Dr. Laura Markham</a:t>
            </a:r>
          </a:p>
          <a:p>
            <a:pPr marL="285750" indent="-285750">
              <a:buFont typeface="Arial"/>
              <a:buChar char="•"/>
            </a:pPr>
            <a:r>
              <a:rPr lang="en-US" sz="2000" dirty="0">
                <a:latin typeface="Garamond"/>
                <a:cs typeface="Garamond"/>
              </a:rPr>
              <a:t>May 17</a:t>
            </a:r>
            <a:r>
              <a:rPr lang="en-US" sz="2000" baseline="30000" dirty="0">
                <a:latin typeface="Garamond"/>
                <a:cs typeface="Garamond"/>
              </a:rPr>
              <a:t>th</a:t>
            </a:r>
            <a:r>
              <a:rPr lang="en-US" sz="2000" dirty="0">
                <a:latin typeface="Garamond"/>
                <a:cs typeface="Garamond"/>
              </a:rPr>
              <a:t> – Peaceful Parent, Happy Siblings, Dr. Laura Markham</a:t>
            </a:r>
          </a:p>
          <a:p>
            <a:pPr marL="285750" indent="-285750">
              <a:buFont typeface="Arial"/>
              <a:buChar char="•"/>
            </a:pPr>
            <a:endParaRPr lang="en-US" sz="2000" dirty="0">
              <a:latin typeface="Garamond"/>
              <a:cs typeface="Garamond"/>
            </a:endParaRPr>
          </a:p>
          <a:p>
            <a:r>
              <a:rPr lang="en-US" sz="2000" dirty="0">
                <a:latin typeface="Garamond"/>
                <a:cs typeface="Garamond"/>
              </a:rPr>
              <a:t>Attendance at </a:t>
            </a:r>
            <a:r>
              <a:rPr lang="en-US" sz="2000" dirty="0" err="1">
                <a:latin typeface="Garamond"/>
                <a:cs typeface="Garamond"/>
              </a:rPr>
              <a:t>ParentWiser</a:t>
            </a:r>
            <a:r>
              <a:rPr lang="en-US" sz="2000" dirty="0">
                <a:latin typeface="Garamond"/>
                <a:cs typeface="Garamond"/>
              </a:rPr>
              <a:t> events is free for PTSA Members of Issaquah District schools.</a:t>
            </a:r>
          </a:p>
          <a:p>
            <a:endParaRPr lang="en-US" sz="2000" dirty="0">
              <a:latin typeface="Garamond"/>
              <a:cs typeface="Garamond"/>
            </a:endParaRPr>
          </a:p>
          <a:p>
            <a:r>
              <a:rPr lang="en-US" sz="2000" dirty="0">
                <a:latin typeface="Garamond"/>
                <a:cs typeface="Garamond"/>
              </a:rPr>
              <a:t>Register at </a:t>
            </a:r>
            <a:r>
              <a:rPr lang="en-US" sz="2000" u="sng" dirty="0" err="1">
                <a:latin typeface="Garamond"/>
                <a:cs typeface="Garamond"/>
              </a:rPr>
              <a:t>ParentWiser.org</a:t>
            </a:r>
            <a:endParaRPr lang="en-US" sz="2000" u="sng" dirty="0">
              <a:latin typeface="Garamond"/>
              <a:cs typeface="Garamond"/>
            </a:endParaRPr>
          </a:p>
          <a:p>
            <a:pPr marL="285750" indent="-285750">
              <a:buFont typeface="Arial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373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Volunteers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5" y="1562100"/>
            <a:ext cx="7588332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800" dirty="0">
                <a:latin typeface="Garamond"/>
                <a:cs typeface="Garamond"/>
              </a:rPr>
              <a:t>Upcoming volunteer opportunities:</a:t>
            </a:r>
            <a:r>
              <a:rPr lang="en-US" dirty="0">
                <a:latin typeface="Garamond"/>
                <a:cs typeface="Garamond"/>
              </a:rPr>
              <a:t>  </a:t>
            </a:r>
          </a:p>
          <a:p>
            <a:endParaRPr lang="en-US" dirty="0">
              <a:latin typeface="Garamond"/>
              <a:cs typeface="Garamond"/>
            </a:endParaRPr>
          </a:p>
          <a:p>
            <a:r>
              <a:rPr lang="en-US" b="1" dirty="0">
                <a:latin typeface="Garamond"/>
                <a:cs typeface="Garamond"/>
              </a:rPr>
              <a:t>8</a:t>
            </a:r>
            <a:r>
              <a:rPr lang="en-US" b="1" baseline="30000" dirty="0">
                <a:latin typeface="Garamond"/>
                <a:cs typeface="Garamond"/>
              </a:rPr>
              <a:t>th</a:t>
            </a:r>
            <a:r>
              <a:rPr lang="en-US" b="1" dirty="0">
                <a:latin typeface="Garamond"/>
                <a:cs typeface="Garamond"/>
              </a:rPr>
              <a:t> Grade Party Chair – June</a:t>
            </a:r>
            <a:endParaRPr lang="en-US" dirty="0">
              <a:latin typeface="Garamond"/>
              <a:cs typeface="Garamond"/>
            </a:endParaRPr>
          </a:p>
          <a:p>
            <a:r>
              <a:rPr lang="en-US" i="1" dirty="0">
                <a:latin typeface="Garamond"/>
                <a:cs typeface="Garamond"/>
              </a:rPr>
              <a:t>Usually an evening of the last full week of school. Has been 6:00-8:00pm last few years</a:t>
            </a:r>
            <a:r>
              <a:rPr lang="en-US" i="1" dirty="0">
                <a:latin typeface="Garamond" charset="0"/>
                <a:ea typeface="Garamond" charset="0"/>
                <a:cs typeface="Garamond" charset="0"/>
              </a:rPr>
              <a:t>. Responsibilities include: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i="1" dirty="0">
                <a:latin typeface="Garamond" charset="0"/>
                <a:ea typeface="Garamond" charset="0"/>
                <a:cs typeface="Garamond" charset="0"/>
              </a:rPr>
              <a:t>Contact the PCMS staff person overseeing promotion activities and set up a 45-minute meeting review details from previous year and establish awareness of new changes. 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i="1" dirty="0">
                <a:latin typeface="Garamond" charset="0"/>
                <a:ea typeface="Garamond" charset="0"/>
                <a:cs typeface="Garamond" charset="0"/>
              </a:rPr>
              <a:t>Create Google Doc for volunteer sign-ups and prize donations.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i="1" dirty="0">
                <a:latin typeface="Garamond" charset="0"/>
                <a:ea typeface="Garamond" charset="0"/>
                <a:cs typeface="Garamond" charset="0"/>
              </a:rPr>
              <a:t>Contact requested restaurant to order catering for the event.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i="1" dirty="0">
                <a:latin typeface="Garamond" charset="0"/>
                <a:ea typeface="Garamond" charset="0"/>
                <a:cs typeface="Garamond" charset="0"/>
              </a:rPr>
              <a:t>Coordinate volunteers for each of the above events.</a:t>
            </a:r>
          </a:p>
          <a:p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978787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716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latin typeface="Garamond"/>
                <a:cs typeface="Garamond"/>
              </a:rPr>
              <a:t>Issaquah Schools Foundation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46232"/>
            <a:ext cx="826135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>
                <a:latin typeface="Garamond" panose="02020404030301010803" pitchFamily="18" charset="0"/>
                <a:cs typeface="Garamond"/>
              </a:rPr>
              <a:t>State of Mind Conference</a:t>
            </a:r>
          </a:p>
          <a:p>
            <a:pPr lvl="1"/>
            <a:r>
              <a:rPr lang="en-US" sz="2800" dirty="0">
                <a:latin typeface="Garamond" panose="02020404030301010803" pitchFamily="18" charset="0"/>
                <a:cs typeface="Garamond"/>
              </a:rPr>
              <a:t>Saturday, March 24, at Gibson </a:t>
            </a:r>
            <a:r>
              <a:rPr lang="en-US" sz="2800" dirty="0" err="1">
                <a:latin typeface="Garamond" panose="02020404030301010803" pitchFamily="18" charset="0"/>
                <a:cs typeface="Garamond"/>
              </a:rPr>
              <a:t>Ek</a:t>
            </a:r>
            <a:r>
              <a:rPr lang="en-US" sz="2800" dirty="0">
                <a:latin typeface="Garamond" panose="02020404030301010803" pitchFamily="18" charset="0"/>
                <a:cs typeface="Garamond"/>
              </a:rPr>
              <a:t> High School from 10:30am - 4:00 pm</a:t>
            </a:r>
          </a:p>
          <a:p>
            <a:pPr marL="457200" indent="-457200">
              <a:spcBef>
                <a:spcPts val="2400"/>
              </a:spcBef>
              <a:buFont typeface="Arial" charset="0"/>
              <a:buChar char="•"/>
            </a:pPr>
            <a:r>
              <a:rPr lang="en-US" sz="3600" dirty="0">
                <a:latin typeface="Garamond" panose="02020404030301010803" pitchFamily="18" charset="0"/>
                <a:cs typeface="Garamond"/>
              </a:rPr>
              <a:t>Dining for Kids</a:t>
            </a:r>
          </a:p>
          <a:p>
            <a:pPr lvl="1"/>
            <a:r>
              <a:rPr lang="en-US" sz="2800" dirty="0">
                <a:latin typeface="Garamond" panose="02020404030301010803" pitchFamily="18" charset="0"/>
                <a:cs typeface="Garamond"/>
              </a:rPr>
              <a:t>Wednesday, April 4, at </a:t>
            </a:r>
            <a:r>
              <a:rPr lang="en-US" sz="2800" i="1" dirty="0" err="1">
                <a:latin typeface="Garamond" panose="02020404030301010803" pitchFamily="18" charset="0"/>
                <a:cs typeface="Garamond"/>
              </a:rPr>
              <a:t>Tutta</a:t>
            </a:r>
            <a:r>
              <a:rPr lang="en-US" sz="2800" i="1" dirty="0">
                <a:latin typeface="Garamond" panose="02020404030301010803" pitchFamily="18" charset="0"/>
                <a:cs typeface="Garamond"/>
              </a:rPr>
              <a:t> Bella</a:t>
            </a:r>
          </a:p>
          <a:p>
            <a:pPr marL="45720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r>
              <a:rPr lang="en-US" sz="3600" dirty="0">
                <a:latin typeface="Garamond" panose="02020404030301010803" pitchFamily="18" charset="0"/>
                <a:cs typeface="Garamond"/>
              </a:rPr>
              <a:t>Hidden in Plain Sight</a:t>
            </a:r>
          </a:p>
          <a:p>
            <a:pPr lvl="1"/>
            <a:r>
              <a:rPr lang="en-US" sz="2800" dirty="0">
                <a:latin typeface="Garamond" panose="02020404030301010803" pitchFamily="18" charset="0"/>
                <a:cs typeface="Garamond"/>
              </a:rPr>
              <a:t>April 16, at CWU -  Sammamish from 6:30 - 8:30 pm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3673" y="2817937"/>
            <a:ext cx="2587088" cy="2155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89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Awards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18233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2300" dirty="0">
                <a:latin typeface="Garamond"/>
                <a:cs typeface="Garamond"/>
              </a:rPr>
              <a:t>Committee: Susan Hansen, Tracy Drake, Ann Taylor</a:t>
            </a:r>
          </a:p>
        </p:txBody>
      </p:sp>
    </p:spTree>
    <p:extLst>
      <p:ext uri="{BB962C8B-B14F-4D97-AF65-F5344CB8AC3E}">
        <p14:creationId xmlns:p14="http://schemas.microsoft.com/office/powerpoint/2010/main" val="1588850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Awards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18233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Garamond"/>
                <a:cs typeface="Garamond"/>
              </a:rPr>
              <a:t>2018 Individual Award Winners:</a:t>
            </a:r>
          </a:p>
          <a:p>
            <a:endParaRPr lang="en-US" sz="1200" dirty="0">
              <a:latin typeface="Garamond" panose="02020404030301010803" pitchFamily="18" charset="0"/>
            </a:endParaRPr>
          </a:p>
          <a:p>
            <a:r>
              <a:rPr lang="en-US" sz="3200" b="1" dirty="0">
                <a:latin typeface="Garamond" panose="02020404030301010803" pitchFamily="18" charset="0"/>
              </a:rPr>
              <a:t>Golden Acorn</a:t>
            </a:r>
          </a:p>
          <a:p>
            <a:pPr lvl="1"/>
            <a:r>
              <a:rPr lang="en-US" i="1" dirty="0">
                <a:latin typeface="Garamond" panose="02020404030301010803" pitchFamily="18" charset="0"/>
                <a:ea typeface="ＭＳ Ｐゴシック"/>
              </a:rPr>
              <a:t>State PTA award presented to a volunteer in recognition of his/her dedication and service to children and youth.</a:t>
            </a:r>
            <a:endParaRPr lang="en-US" sz="1600" dirty="0">
              <a:latin typeface="Garamond" panose="02020404030301010803" pitchFamily="18" charset="0"/>
            </a:endParaRPr>
          </a:p>
          <a:p>
            <a:pPr lvl="1" indent="457200">
              <a:spcBef>
                <a:spcPts val="600"/>
              </a:spcBef>
            </a:pPr>
            <a:r>
              <a:rPr lang="en-US" sz="2800" b="1" dirty="0">
                <a:latin typeface="Garamond"/>
                <a:cs typeface="Garamond"/>
              </a:rPr>
              <a:t>Jenny </a:t>
            </a:r>
            <a:r>
              <a:rPr lang="en-US" sz="2800" b="1" dirty="0" err="1">
                <a:latin typeface="Garamond"/>
                <a:cs typeface="Garamond"/>
              </a:rPr>
              <a:t>Juang</a:t>
            </a:r>
            <a:endParaRPr lang="en-US" sz="2800" b="1" dirty="0">
              <a:latin typeface="Garamond"/>
              <a:cs typeface="Garamond"/>
            </a:endParaRPr>
          </a:p>
          <a:p>
            <a:pPr lvl="1" indent="457200">
              <a:spcBef>
                <a:spcPts val="600"/>
              </a:spcBef>
            </a:pPr>
            <a:r>
              <a:rPr lang="en-US" sz="2800" b="1" dirty="0" err="1">
                <a:latin typeface="Garamond"/>
                <a:cs typeface="Garamond"/>
              </a:rPr>
              <a:t>Josi</a:t>
            </a:r>
            <a:r>
              <a:rPr lang="en-US" sz="2800" b="1" dirty="0">
                <a:latin typeface="Garamond"/>
                <a:cs typeface="Garamond"/>
              </a:rPr>
              <a:t> Beck</a:t>
            </a:r>
          </a:p>
          <a:p>
            <a:endParaRPr lang="en-US" sz="1200" dirty="0">
              <a:latin typeface="Garamond" panose="02020404030301010803" pitchFamily="18" charset="0"/>
            </a:endParaRPr>
          </a:p>
          <a:p>
            <a:r>
              <a:rPr lang="en-US" sz="3200" b="1" dirty="0">
                <a:latin typeface="Garamond" panose="02020404030301010803" pitchFamily="18" charset="0"/>
              </a:rPr>
              <a:t>Honorary Lifetime Membership</a:t>
            </a:r>
          </a:p>
          <a:p>
            <a:pPr lvl="1"/>
            <a:r>
              <a:rPr lang="en-US" i="1" dirty="0">
                <a:latin typeface="Garamond" panose="02020404030301010803" pitchFamily="18" charset="0"/>
              </a:rPr>
              <a:t>State PTA award presented to an individual who has made significant contributions to the development and growth of the local PTA. </a:t>
            </a:r>
            <a:endParaRPr lang="en-US" sz="1600" dirty="0">
              <a:latin typeface="Garamond" panose="02020404030301010803" pitchFamily="18" charset="0"/>
            </a:endParaRP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Garamond"/>
                <a:cs typeface="Garamond"/>
              </a:rPr>
              <a:t>		Nicole Garcia</a:t>
            </a:r>
          </a:p>
        </p:txBody>
      </p:sp>
      <p:pic>
        <p:nvPicPr>
          <p:cNvPr id="10" name="Picture 9" descr="Golden Acron Image.jpg">
            <a:extLst>
              <a:ext uri="{FF2B5EF4-FFF2-40B4-BE49-F238E27FC236}">
                <a16:creationId xmlns:a16="http://schemas.microsoft.com/office/drawing/2014/main" id="{343D5A8D-3963-0D40-9F05-7B28829CE8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897" y="3180237"/>
            <a:ext cx="1465718" cy="1419914"/>
          </a:xfrm>
          <a:prstGeom prst="rect">
            <a:avLst/>
          </a:prstGeom>
          <a:effectLst>
            <a:softEdge rad="165100"/>
          </a:effectLst>
        </p:spPr>
      </p:pic>
    </p:spTree>
    <p:extLst>
      <p:ext uri="{BB962C8B-B14F-4D97-AF65-F5344CB8AC3E}">
        <p14:creationId xmlns:p14="http://schemas.microsoft.com/office/powerpoint/2010/main" val="20805474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latin typeface="Garamond"/>
                <a:cs typeface="Garamond"/>
              </a:rPr>
              <a:t>Awards Presentation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790079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Garamond" panose="02020404030301010803" pitchFamily="18" charset="0"/>
              </a:rPr>
              <a:t>Outstanding Advocate</a:t>
            </a:r>
          </a:p>
          <a:p>
            <a:pPr lvl="1"/>
            <a:r>
              <a:rPr lang="en-US" i="1" dirty="0">
                <a:latin typeface="Garamond" panose="02020404030301010803" pitchFamily="18" charset="0"/>
              </a:rPr>
              <a:t>State PTA award presented to an individual for continued and dedicated service to ALL children, and a demonstrated commitment to helping create strong policies relating to the health, welfare, safety, and education of children and youth. </a:t>
            </a:r>
            <a:endParaRPr lang="en-US" sz="1600" dirty="0">
              <a:latin typeface="Garamond" panose="02020404030301010803" pitchFamily="18" charset="0"/>
            </a:endParaRP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Garamond"/>
                <a:cs typeface="Garamond"/>
              </a:rPr>
              <a:t>		Laura </a:t>
            </a:r>
            <a:r>
              <a:rPr lang="en-US" sz="2800" b="1" dirty="0" err="1">
                <a:latin typeface="Garamond"/>
                <a:cs typeface="Garamond"/>
              </a:rPr>
              <a:t>Meserole</a:t>
            </a:r>
            <a:endParaRPr lang="en-US" sz="2800" b="1" dirty="0">
              <a:latin typeface="Garamond"/>
              <a:cs typeface="Garamond"/>
            </a:endParaRP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Garamond"/>
                <a:cs typeface="Garamond"/>
              </a:rPr>
              <a:t>		Carolyn Kennedy</a:t>
            </a:r>
          </a:p>
          <a:p>
            <a:r>
              <a:rPr lang="en-US" sz="3200" b="1" dirty="0">
                <a:latin typeface="Garamond" panose="02020404030301010803" pitchFamily="18" charset="0"/>
              </a:rPr>
              <a:t>Outstanding Educator</a:t>
            </a:r>
          </a:p>
          <a:p>
            <a:pPr lvl="1"/>
            <a:r>
              <a:rPr lang="en-US" i="1" dirty="0">
                <a:latin typeface="Garamond" panose="02020404030301010803" pitchFamily="18" charset="0"/>
              </a:rPr>
              <a:t>State PTA award honoring an outstanding educator who has made significant contributions. </a:t>
            </a:r>
            <a:endParaRPr lang="en-US" sz="1600" dirty="0">
              <a:latin typeface="Garamond" panose="02020404030301010803" pitchFamily="18" charset="0"/>
            </a:endParaRP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Garamond"/>
                <a:cs typeface="Garamond"/>
              </a:rPr>
              <a:t>		Shona Campbell </a:t>
            </a:r>
          </a:p>
          <a:p>
            <a:pPr>
              <a:spcAft>
                <a:spcPts val="1200"/>
              </a:spcAft>
            </a:pPr>
            <a:r>
              <a:rPr lang="en-US" sz="2800" b="1" dirty="0">
                <a:latin typeface="Garamond"/>
                <a:cs typeface="Garamond"/>
              </a:rPr>
              <a:t>		Erin Kwok</a:t>
            </a:r>
          </a:p>
        </p:txBody>
      </p:sp>
    </p:spTree>
    <p:extLst>
      <p:ext uri="{BB962C8B-B14F-4D97-AF65-F5344CB8AC3E}">
        <p14:creationId xmlns:p14="http://schemas.microsoft.com/office/powerpoint/2010/main" val="32918469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Election of Officers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5055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50" b="1" dirty="0">
                <a:latin typeface="Garamond" panose="02020404030301010803" pitchFamily="18" charset="0"/>
              </a:rPr>
              <a:t>Article 5, Section 6 of the WSPTA Uniform Bylaws </a:t>
            </a:r>
            <a:endParaRPr lang="en-US" sz="1750" dirty="0">
              <a:latin typeface="Garamond" panose="02020404030301010803" pitchFamily="18" charset="0"/>
            </a:endParaRPr>
          </a:p>
          <a:p>
            <a:pPr marL="400050" lvl="1" indent="0">
              <a:buNone/>
            </a:pPr>
            <a:r>
              <a:rPr lang="en-US" sz="1750" b="1" dirty="0">
                <a:latin typeface="Garamond" panose="02020404030301010803" pitchFamily="18" charset="0"/>
              </a:rPr>
              <a:t>Officers and Their Election </a:t>
            </a:r>
            <a:endParaRPr lang="en-US" sz="1750" dirty="0">
              <a:latin typeface="Garamond" panose="02020404030301010803" pitchFamily="18" charset="0"/>
            </a:endParaRPr>
          </a:p>
          <a:p>
            <a:pPr marL="742950" lvl="1" indent="-342900">
              <a:spcAft>
                <a:spcPts val="600"/>
              </a:spcAft>
              <a:buAutoNum type="alphaUcPeriod"/>
            </a:pPr>
            <a:r>
              <a:rPr lang="en-US" sz="1750" dirty="0">
                <a:latin typeface="Garamond" panose="02020404030301010803" pitchFamily="18" charset="0"/>
              </a:rPr>
              <a:t>Each local PTA and council shall have at least four elected officers: president, vice president, secretary, and treasurer. Other officers may be specified in the local PTA or council standing rules.</a:t>
            </a:r>
          </a:p>
          <a:p>
            <a:pPr marL="742950" lvl="1" indent="-342900">
              <a:spcAft>
                <a:spcPts val="600"/>
              </a:spcAft>
              <a:buAutoNum type="alphaUcPeriod"/>
            </a:pPr>
            <a:r>
              <a:rPr lang="en-US" sz="1750" dirty="0">
                <a:latin typeface="Garamond" panose="02020404030301010803" pitchFamily="18" charset="0"/>
              </a:rPr>
              <a:t>The local PTA and council officers shall be elected by ballot prior to the end of the fiscal year for a term of one year and until their successors are elected. A majority vote is necessary to elect. If only one candidate is nominated for an office, the candidate shall be declared elected.</a:t>
            </a:r>
          </a:p>
          <a:p>
            <a:pPr marL="742950" lvl="1" indent="-342900">
              <a:spcAft>
                <a:spcPts val="600"/>
              </a:spcAft>
              <a:buAutoNum type="alphaUcPeriod"/>
            </a:pPr>
            <a:r>
              <a:rPr lang="en-US" sz="1750" dirty="0">
                <a:latin typeface="Garamond" panose="02020404030301010803" pitchFamily="18" charset="0"/>
              </a:rPr>
              <a:t>A member may not serve more than two consecutive terms in the same office. An officer having served eight or more months shall be considered to have served a full term.</a:t>
            </a:r>
          </a:p>
          <a:p>
            <a:pPr marL="742950" lvl="1" indent="-342900">
              <a:spcAft>
                <a:spcPts val="600"/>
              </a:spcAft>
              <a:buAutoNum type="alphaUcPeriod"/>
            </a:pPr>
            <a:r>
              <a:rPr lang="en-US" sz="1750" dirty="0">
                <a:latin typeface="Garamond" panose="02020404030301010803" pitchFamily="18" charset="0"/>
              </a:rPr>
              <a:t>Officers shall assume their duties on July 1 in the year elected.</a:t>
            </a:r>
          </a:p>
          <a:p>
            <a:pPr marL="742950" lvl="1" indent="-342900">
              <a:spcAft>
                <a:spcPts val="600"/>
              </a:spcAft>
              <a:buAutoNum type="alphaUcPeriod"/>
            </a:pPr>
            <a:r>
              <a:rPr lang="en-US" sz="1750" dirty="0">
                <a:latin typeface="Garamond" panose="02020404030301010803" pitchFamily="18" charset="0"/>
              </a:rPr>
              <a:t>To be elected to office in a local PTA, a person shall be at least 18 years of age. The person shall have been a member of any local PTA for at least 15 days preceding the election. . . .</a:t>
            </a:r>
          </a:p>
          <a:p>
            <a:pPr marL="742950" lvl="1" indent="-342900">
              <a:spcAft>
                <a:spcPts val="600"/>
              </a:spcAft>
              <a:buAutoNum type="alphaUcPeriod"/>
            </a:pPr>
            <a:r>
              <a:rPr lang="en-US" sz="1750" dirty="0">
                <a:latin typeface="Garamond" panose="02020404030301010803" pitchFamily="18" charset="0"/>
              </a:rPr>
              <a:t>Each officer of a local PTA shall be a member of that local PTA.</a:t>
            </a:r>
          </a:p>
        </p:txBody>
      </p:sp>
    </p:spTree>
    <p:extLst>
      <p:ext uri="{BB962C8B-B14F-4D97-AF65-F5344CB8AC3E}">
        <p14:creationId xmlns:p14="http://schemas.microsoft.com/office/powerpoint/2010/main" val="4205692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Election of Officers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562100"/>
            <a:ext cx="826135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dirty="0">
                <a:latin typeface="Garamond"/>
                <a:cs typeface="Garamond"/>
              </a:rPr>
              <a:t>Pursuant to the PCMS PTSA Standing Rules, our elected officers are: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President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V.P. - Fundraising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V.P. – Programs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Secretary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>
                <a:latin typeface="Garamond"/>
                <a:cs typeface="Garamond"/>
              </a:rPr>
              <a:t>Treasurer</a:t>
            </a:r>
          </a:p>
          <a:p>
            <a:pPr>
              <a:spcAft>
                <a:spcPts val="1200"/>
              </a:spcAft>
            </a:pPr>
            <a:endParaRPr lang="en-US" sz="3600" dirty="0">
              <a:latin typeface="Garamond"/>
              <a:cs typeface="Garamond"/>
            </a:endParaRPr>
          </a:p>
          <a:p>
            <a:pPr>
              <a:spcAft>
                <a:spcPts val="1200"/>
              </a:spcAft>
            </a:pPr>
            <a:r>
              <a:rPr lang="en-US" sz="3600" dirty="0">
                <a:latin typeface="Garamond"/>
                <a:cs typeface="Garamond"/>
              </a:rPr>
              <a:t>Call for Nominations for 2018-2019</a:t>
            </a:r>
          </a:p>
        </p:txBody>
      </p:sp>
    </p:spTree>
    <p:extLst>
      <p:ext uri="{BB962C8B-B14F-4D97-AF65-F5344CB8AC3E}">
        <p14:creationId xmlns:p14="http://schemas.microsoft.com/office/powerpoint/2010/main" val="309634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Election of Officers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716213"/>
            <a:ext cx="8261351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3600" dirty="0">
                <a:latin typeface="Garamond"/>
                <a:cs typeface="Garamond"/>
              </a:rPr>
              <a:t>Nominations: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Garamond"/>
                <a:cs typeface="Garamond"/>
              </a:rPr>
              <a:t>President							Alisa George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Garamond"/>
                <a:cs typeface="Garamond"/>
              </a:rPr>
              <a:t>V.P. – Fundraising			Open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Garamond"/>
                <a:cs typeface="Garamond"/>
              </a:rPr>
              <a:t>V.P. – Programs				Open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Garamond"/>
                <a:cs typeface="Garamond"/>
              </a:rPr>
              <a:t>Secretary							Sheila Barlow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Garamond"/>
                <a:cs typeface="Garamond"/>
              </a:rPr>
              <a:t>Treasurer							Eloisa Tang</a:t>
            </a:r>
          </a:p>
          <a:p>
            <a:pPr>
              <a:spcAft>
                <a:spcPts val="1200"/>
              </a:spcAft>
            </a:pP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2637031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43911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atin typeface="Garamond"/>
                <a:cs typeface="Garamond"/>
              </a:rPr>
              <a:t>Spring Grant Requests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9774" y="1716213"/>
            <a:ext cx="826135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000" dirty="0">
                <a:latin typeface="Garamond"/>
                <a:cs typeface="Garamond"/>
              </a:rPr>
              <a:t>As part of our Spring Enrichment Grant cycle, PCMS Staff has requested, and Dana Bailey has approved, money from PTSA for the following items: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latin typeface="Garamond"/>
                <a:cs typeface="Garamond"/>
              </a:rPr>
              <a:t> </a:t>
            </a:r>
          </a:p>
          <a:p>
            <a:pPr>
              <a:spcAft>
                <a:spcPts val="1200"/>
              </a:spcAft>
            </a:pPr>
            <a:endParaRPr lang="en-US" sz="3600" dirty="0">
              <a:latin typeface="Garamond"/>
              <a:cs typeface="Garamond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4086D9B-EF44-704D-98E3-C606523775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5964705"/>
              </p:ext>
            </p:extLst>
          </p:nvPr>
        </p:nvGraphicFramePr>
        <p:xfrm>
          <a:off x="825359" y="2547704"/>
          <a:ext cx="747616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6065">
                  <a:extLst>
                    <a:ext uri="{9D8B030D-6E8A-4147-A177-3AD203B41FA5}">
                      <a16:colId xmlns:a16="http://schemas.microsoft.com/office/drawing/2014/main" val="493460948"/>
                    </a:ext>
                  </a:extLst>
                </a:gridCol>
                <a:gridCol w="3801439">
                  <a:extLst>
                    <a:ext uri="{9D8B030D-6E8A-4147-A177-3AD203B41FA5}">
                      <a16:colId xmlns:a16="http://schemas.microsoft.com/office/drawing/2014/main" val="1761234500"/>
                    </a:ext>
                  </a:extLst>
                </a:gridCol>
                <a:gridCol w="1448656">
                  <a:extLst>
                    <a:ext uri="{9D8B030D-6E8A-4147-A177-3AD203B41FA5}">
                      <a16:colId xmlns:a16="http://schemas.microsoft.com/office/drawing/2014/main" val="26230925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Cost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18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Michele Van More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 Tall Desks and Chairs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$4,702.38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36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Darrel Nichols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Hummingbird Duo Robotics Kit for Inventors’ Lab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764.10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346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Terry Shade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 Adjustable Stools for Orchestra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655.60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830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Heather </a:t>
                      </a:r>
                      <a:r>
                        <a:rPr lang="en-US" dirty="0" err="1"/>
                        <a:t>Henchen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Density Sets for GR8 Measurement and Chemistry Unit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340.00</a:t>
                      </a:r>
                    </a:p>
                    <a:p>
                      <a:pPr algn="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098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Heidi </a:t>
                      </a:r>
                      <a:r>
                        <a:rPr lang="en-US" dirty="0" err="1"/>
                        <a:t>Fielden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 Privacy Partitions for Testing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151.75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14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_________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375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 Requests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u="dbl" baseline="0" dirty="0"/>
                        <a:t>$6,613.83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9465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59525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1236182"/>
          </a:xfrm>
          <a:prstGeom prst="rect">
            <a:avLst/>
          </a:prstGeom>
          <a:gradFill flip="none" rotWithShape="0">
            <a:gsLst>
              <a:gs pos="84000">
                <a:schemeClr val="accent1">
                  <a:lumMod val="20000"/>
                  <a:lumOff val="8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1333500"/>
            <a:ext cx="9144000" cy="55245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PCMS PTSA Log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995" y="229045"/>
            <a:ext cx="2111130" cy="7037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9774" y="229045"/>
            <a:ext cx="58388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200" b="1" dirty="0">
                <a:latin typeface="Garamond"/>
                <a:cs typeface="Garamond"/>
              </a:rPr>
              <a:t>New Business</a:t>
            </a:r>
          </a:p>
        </p:txBody>
      </p:sp>
    </p:spTree>
    <p:extLst>
      <p:ext uri="{BB962C8B-B14F-4D97-AF65-F5344CB8AC3E}">
        <p14:creationId xmlns:p14="http://schemas.microsoft.com/office/powerpoint/2010/main" val="3693496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5023395"/>
          </a:xfrm>
          <a:prstGeom prst="rect">
            <a:avLst/>
          </a:prstGeom>
          <a:gradFill flip="none" rotWithShape="1">
            <a:gsLst>
              <a:gs pos="19000">
                <a:schemeClr val="tx2">
                  <a:lumMod val="60000"/>
                  <a:lumOff val="4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  <a:gs pos="92000">
                <a:schemeClr val="bg1">
                  <a:alpha val="65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5113298"/>
            <a:ext cx="9144000" cy="1744702"/>
          </a:xfrm>
          <a:prstGeom prst="rect">
            <a:avLst/>
          </a:prstGeom>
          <a:gradFill flip="none" rotWithShape="1">
            <a:gsLst>
              <a:gs pos="7000">
                <a:schemeClr val="tx2">
                  <a:lumMod val="60000"/>
                  <a:lumOff val="4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PCMS PTSA Logo B&amp;W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748" y="5837953"/>
            <a:ext cx="1883664" cy="69494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648" y="364580"/>
            <a:ext cx="1208410" cy="115942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90341" y="2366442"/>
            <a:ext cx="73976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latin typeface="Garamond"/>
                <a:cs typeface="Garamond"/>
              </a:rPr>
              <a:t>Adjourned.</a:t>
            </a:r>
          </a:p>
          <a:p>
            <a:pPr algn="ctr"/>
            <a:r>
              <a:rPr lang="en-US" sz="4800" dirty="0">
                <a:latin typeface="Garamond"/>
                <a:cs typeface="Garamond"/>
              </a:rPr>
              <a:t>Thank you for coming!</a:t>
            </a:r>
            <a:endParaRPr lang="en-US" sz="3600" dirty="0">
              <a:latin typeface="Garamond"/>
              <a:cs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1806946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8110</TotalTime>
  <Words>1153</Words>
  <Application>Microsoft Macintosh PowerPoint</Application>
  <PresentationFormat>On-screen Show (4:3)</PresentationFormat>
  <Paragraphs>202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ＭＳ Ｐゴシック</vt:lpstr>
      <vt:lpstr>Arial</vt:lpstr>
      <vt:lpstr>Calibri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Alisa George</dc:creator>
  <cp:lastModifiedBy>Alisa George</cp:lastModifiedBy>
  <cp:revision>118</cp:revision>
  <dcterms:created xsi:type="dcterms:W3CDTF">2017-11-14T06:40:06Z</dcterms:created>
  <dcterms:modified xsi:type="dcterms:W3CDTF">2018-05-24T22:44:09Z</dcterms:modified>
</cp:coreProperties>
</file>